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60" r:id="rId6"/>
    <p:sldId id="261" r:id="rId7"/>
    <p:sldId id="264" r:id="rId8"/>
    <p:sldId id="265" r:id="rId9"/>
    <p:sldId id="266" r:id="rId10"/>
    <p:sldId id="271" r:id="rId11"/>
    <p:sldId id="275" r:id="rId12"/>
    <p:sldId id="279" r:id="rId13"/>
    <p:sldId id="280" r:id="rId14"/>
    <p:sldId id="276" r:id="rId15"/>
    <p:sldId id="281" r:id="rId16"/>
    <p:sldId id="277" r:id="rId17"/>
    <p:sldId id="278" r:id="rId18"/>
    <p:sldId id="282" r:id="rId19"/>
    <p:sldId id="283" r:id="rId20"/>
    <p:sldId id="284" r:id="rId21"/>
    <p:sldId id="285" r:id="rId22"/>
    <p:sldId id="286" r:id="rId23"/>
    <p:sldId id="268"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1572" userDrawn="1">
          <p15:clr>
            <a:srgbClr val="A4A3A4"/>
          </p15:clr>
        </p15:guide>
        <p15:guide id="3" orient="horz" pos="1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6ABE4-F83F-4C55-A892-83E0A88B5FFB}" v="188" dt="2022-02-16T10:16:59.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2" d="100"/>
          <a:sy n="82" d="100"/>
        </p:scale>
        <p:origin x="187" y="96"/>
      </p:cViewPr>
      <p:guideLst>
        <p:guide orient="horz" pos="504"/>
        <p:guide pos="1572"/>
        <p:guide orient="horz" pos="1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š Zidar" userId="ac5213e05132806a" providerId="LiveId" clId="{CAD6ABE4-F83F-4C55-A892-83E0A88B5FFB}"/>
    <pc:docChg chg="modSld">
      <pc:chgData name="Aleš Zidar" userId="ac5213e05132806a" providerId="LiveId" clId="{CAD6ABE4-F83F-4C55-A892-83E0A88B5FFB}" dt="2022-02-16T10:16:59.414" v="188" actId="20577"/>
      <pc:docMkLst>
        <pc:docMk/>
      </pc:docMkLst>
      <pc:sldChg chg="modSp mod modAnim">
        <pc:chgData name="Aleš Zidar" userId="ac5213e05132806a" providerId="LiveId" clId="{CAD6ABE4-F83F-4C55-A892-83E0A88B5FFB}" dt="2022-02-16T10:16:59.414" v="188" actId="20577"/>
        <pc:sldMkLst>
          <pc:docMk/>
          <pc:sldMk cId="3490556829" sldId="279"/>
        </pc:sldMkLst>
        <pc:spChg chg="mod">
          <ac:chgData name="Aleš Zidar" userId="ac5213e05132806a" providerId="LiveId" clId="{CAD6ABE4-F83F-4C55-A892-83E0A88B5FFB}" dt="2022-02-16T10:16:59.414" v="188" actId="20577"/>
          <ac:spMkLst>
            <pc:docMk/>
            <pc:sldMk cId="3490556829" sldId="279"/>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mailto:info@razvoj-podezelja.si" TargetMode="External"/><Relationship Id="rId5" Type="http://schemas.openxmlformats.org/officeDocument/2006/relationships/hyperlink" Target="mailto:info@las-snezniknanos.si"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495550" y="2500467"/>
            <a:ext cx="8915399" cy="2262781"/>
          </a:xfrm>
        </p:spPr>
        <p:txBody>
          <a:bodyPr>
            <a:normAutofit fontScale="90000"/>
          </a:bodyPr>
          <a:lstStyle/>
          <a:p>
            <a:r>
              <a:rPr lang="sl-SI" b="1" dirty="0"/>
              <a:t>ŠESTI JAVNI POZIV ZA IZBOR OPERACIJ IZ SLR LAS MED SNEŽNIKOM IN NANOSOM</a:t>
            </a:r>
          </a:p>
        </p:txBody>
      </p:sp>
      <p:sp>
        <p:nvSpPr>
          <p:cNvPr id="3" name="Podnaslov 2"/>
          <p:cNvSpPr>
            <a:spLocks noGrp="1"/>
          </p:cNvSpPr>
          <p:nvPr>
            <p:ph type="subTitle" idx="1"/>
          </p:nvPr>
        </p:nvSpPr>
        <p:spPr>
          <a:xfrm>
            <a:off x="2495550" y="5229961"/>
            <a:ext cx="8915399" cy="1126283"/>
          </a:xfrm>
        </p:spPr>
        <p:txBody>
          <a:bodyPr/>
          <a:lstStyle/>
          <a:p>
            <a:r>
              <a:rPr lang="sl-SI" dirty="0"/>
              <a:t>Predstavitvena delavnica </a:t>
            </a:r>
          </a:p>
          <a:p>
            <a:r>
              <a:rPr lang="sl-SI" dirty="0"/>
              <a:t>Ilirska BISTRICA, 16.02.2022</a:t>
            </a:r>
          </a:p>
        </p:txBody>
      </p:sp>
      <p:pic>
        <p:nvPicPr>
          <p:cNvPr id="4" name="Slika 3"/>
          <p:cNvPicPr>
            <a:picLocks noChangeAspect="1"/>
          </p:cNvPicPr>
          <p:nvPr/>
        </p:nvPicPr>
        <p:blipFill>
          <a:blip r:embed="rId2">
            <a:clrChange>
              <a:clrFrom>
                <a:srgbClr val="FEFEFE"/>
              </a:clrFrom>
              <a:clrTo>
                <a:srgbClr val="FEFEFE">
                  <a:alpha val="0"/>
                </a:srgbClr>
              </a:clrTo>
            </a:clrChange>
          </a:blip>
          <a:stretch>
            <a:fillRect/>
          </a:stretch>
        </p:blipFill>
        <p:spPr>
          <a:xfrm>
            <a:off x="1678099" y="0"/>
            <a:ext cx="6251730" cy="1546893"/>
          </a:xfrm>
          <a:prstGeom prst="rect">
            <a:avLst/>
          </a:prstGeom>
        </p:spPr>
      </p:pic>
      <p:pic>
        <p:nvPicPr>
          <p:cNvPr id="5" name="Slika 4"/>
          <p:cNvPicPr>
            <a:picLocks noChangeAspect="1"/>
          </p:cNvPicPr>
          <p:nvPr/>
        </p:nvPicPr>
        <p:blipFill>
          <a:blip r:embed="rId3">
            <a:clrChange>
              <a:clrFrom>
                <a:srgbClr val="FFFFFF"/>
              </a:clrFrom>
              <a:clrTo>
                <a:srgbClr val="FFFFFF">
                  <a:alpha val="0"/>
                </a:srgbClr>
              </a:clrTo>
            </a:clrChange>
          </a:blip>
          <a:stretch>
            <a:fillRect/>
          </a:stretch>
        </p:blipFill>
        <p:spPr>
          <a:xfrm>
            <a:off x="7433453" y="-103742"/>
            <a:ext cx="3916522" cy="1895597"/>
          </a:xfrm>
          <a:prstGeom prst="rect">
            <a:avLst/>
          </a:prstGeom>
        </p:spPr>
      </p:pic>
      <p:pic>
        <p:nvPicPr>
          <p:cNvPr id="6" name="Označba mesta vsebine 5"/>
          <p:cNvPicPr>
            <a:picLocks noChangeAspect="1"/>
          </p:cNvPicPr>
          <p:nvPr/>
        </p:nvPicPr>
        <p:blipFill>
          <a:blip r:embed="rId4">
            <a:clrChange>
              <a:clrFrom>
                <a:srgbClr val="FFFFFF"/>
              </a:clrFrom>
              <a:clrTo>
                <a:srgbClr val="FFFFFF">
                  <a:alpha val="0"/>
                </a:srgbClr>
              </a:clrTo>
            </a:clrChange>
          </a:blip>
          <a:stretch>
            <a:fillRect/>
          </a:stretch>
        </p:blipFill>
        <p:spPr>
          <a:xfrm>
            <a:off x="10018753" y="5043762"/>
            <a:ext cx="2173247" cy="1816139"/>
          </a:xfrm>
          <a:prstGeom prst="rect">
            <a:avLst/>
          </a:prstGeom>
        </p:spPr>
      </p:pic>
    </p:spTree>
    <p:extLst>
      <p:ext uri="{BB962C8B-B14F-4D97-AF65-F5344CB8AC3E}">
        <p14:creationId xmlns:p14="http://schemas.microsoft.com/office/powerpoint/2010/main" val="204207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469359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sl-SI" sz="2200" dirty="0"/>
              <a:t>osnovne podatke o upravičencu in morebitnih partnerjih,</a:t>
            </a:r>
          </a:p>
          <a:p>
            <a:pPr marL="342900" indent="-342900">
              <a:spcAft>
                <a:spcPts val="600"/>
              </a:spcAft>
              <a:buFont typeface="Wingdings" panose="05000000000000000000" pitchFamily="2" charset="2"/>
              <a:buChar char="Ø"/>
            </a:pPr>
            <a:r>
              <a:rPr lang="sl-SI" sz="2200" dirty="0"/>
              <a:t>naziv operacije,</a:t>
            </a:r>
          </a:p>
          <a:p>
            <a:pPr marL="342900" indent="-342900">
              <a:spcAft>
                <a:spcPts val="600"/>
              </a:spcAft>
              <a:buFont typeface="Wingdings" panose="05000000000000000000" pitchFamily="2" charset="2"/>
              <a:buChar char="Ø"/>
            </a:pPr>
            <a:r>
              <a:rPr lang="sl-SI" sz="2200" dirty="0"/>
              <a:t>opis operacije z načrtovanimi aktivnostmi,</a:t>
            </a:r>
          </a:p>
          <a:p>
            <a:pPr marL="342900" indent="-342900">
              <a:spcAft>
                <a:spcPts val="600"/>
              </a:spcAft>
              <a:buFont typeface="Wingdings" panose="05000000000000000000" pitchFamily="2" charset="2"/>
              <a:buChar char="Ø"/>
            </a:pPr>
            <a:r>
              <a:rPr lang="sl-SI" sz="2200" dirty="0"/>
              <a:t>območje (lokacija) izvajanja operacije,</a:t>
            </a:r>
          </a:p>
          <a:p>
            <a:pPr marL="342900" indent="-342900">
              <a:spcAft>
                <a:spcPts val="600"/>
              </a:spcAft>
              <a:buFont typeface="Wingdings" panose="05000000000000000000" pitchFamily="2" charset="2"/>
              <a:buChar char="Ø"/>
            </a:pPr>
            <a:r>
              <a:rPr lang="sl-SI" sz="2200" dirty="0"/>
              <a:t>cilje in kazalnike, ki jih zasleduje operacija,</a:t>
            </a:r>
          </a:p>
          <a:p>
            <a:pPr marL="342900" indent="-342900">
              <a:spcAft>
                <a:spcPts val="600"/>
              </a:spcAft>
              <a:buFont typeface="Wingdings" panose="05000000000000000000" pitchFamily="2" charset="2"/>
              <a:buChar char="Ø"/>
            </a:pPr>
            <a:r>
              <a:rPr lang="sl-SI" sz="2200" dirty="0"/>
              <a:t>dinamiko izvajanja (terminski načrt izvedbe operacije) in črpanja finančnih sredstev načrtovane operacije,</a:t>
            </a:r>
          </a:p>
          <a:p>
            <a:pPr marL="342900" indent="-342900">
              <a:spcAft>
                <a:spcPts val="600"/>
              </a:spcAft>
              <a:buFont typeface="Wingdings" panose="05000000000000000000" pitchFamily="2" charset="2"/>
              <a:buChar char="Ø"/>
            </a:pPr>
            <a:r>
              <a:rPr lang="sl-SI" sz="2200" dirty="0"/>
              <a:t>finančni načrt (razdelitev posameznih stroškov po posameznih upravičencih in vrstah stroškov) oziroma zaprto finančno konstrukcijo,</a:t>
            </a:r>
          </a:p>
          <a:p>
            <a:pPr marL="342900" indent="-342900">
              <a:spcAft>
                <a:spcPts val="600"/>
              </a:spcAft>
              <a:buFont typeface="Wingdings" panose="05000000000000000000" pitchFamily="2" charset="2"/>
              <a:buChar char="Ø"/>
            </a:pPr>
            <a:r>
              <a:rPr lang="sl-SI" sz="2200" dirty="0"/>
              <a:t>izjavo o že prejetih zaprošenih sredstvih po pravilu de minimis skupaj z izjavo o enotnem podjetju,</a:t>
            </a:r>
          </a:p>
        </p:txBody>
      </p:sp>
    </p:spTree>
    <p:extLst>
      <p:ext uri="{BB962C8B-B14F-4D97-AF65-F5344CB8AC3E}">
        <p14:creationId xmlns:p14="http://schemas.microsoft.com/office/powerpoint/2010/main" val="32335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3262432"/>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sl-SI" sz="2200" dirty="0"/>
              <a:t>obvezne priloge, ki izhajajo iz predpisov Evropske unije ali nacionalne zakonodaje glede na tip operacije:</a:t>
            </a:r>
          </a:p>
          <a:p>
            <a:pPr marL="800100" lvl="1" indent="-342900">
              <a:spcAft>
                <a:spcPts val="600"/>
              </a:spcAft>
              <a:buFont typeface="Wingdings" panose="05000000000000000000" pitchFamily="2" charset="2"/>
              <a:buChar char="Ø"/>
            </a:pPr>
            <a:r>
              <a:rPr lang="sl-SI" sz="2200" dirty="0"/>
              <a:t>npr. gradbeno in/ali uporabno dovoljenje, </a:t>
            </a:r>
          </a:p>
          <a:p>
            <a:pPr marL="800100" lvl="1" indent="-342900">
              <a:spcAft>
                <a:spcPts val="600"/>
              </a:spcAft>
              <a:buFont typeface="Wingdings" panose="05000000000000000000" pitchFamily="2" charset="2"/>
              <a:buChar char="Ø"/>
            </a:pPr>
            <a:r>
              <a:rPr lang="sl-SI" sz="2200" dirty="0"/>
              <a:t>kulturno varstvena ali naravovarstvena soglasja, </a:t>
            </a:r>
          </a:p>
          <a:p>
            <a:pPr marL="800100" lvl="1" indent="-342900">
              <a:spcAft>
                <a:spcPts val="600"/>
              </a:spcAft>
              <a:buFont typeface="Wingdings" panose="05000000000000000000" pitchFamily="2" charset="2"/>
              <a:buChar char="Ø"/>
            </a:pPr>
            <a:r>
              <a:rPr lang="sl-SI" sz="2200" b="1" dirty="0"/>
              <a:t>tri ponudbe za vse posamezne aktivnosti</a:t>
            </a:r>
            <a:r>
              <a:rPr lang="sl-SI" sz="2200" dirty="0"/>
              <a:t>, </a:t>
            </a:r>
          </a:p>
          <a:p>
            <a:pPr marL="800100" lvl="1" indent="-342900">
              <a:spcAft>
                <a:spcPts val="600"/>
              </a:spcAft>
              <a:buFont typeface="Wingdings" panose="05000000000000000000" pitchFamily="2" charset="2"/>
              <a:buChar char="Ø"/>
            </a:pPr>
            <a:r>
              <a:rPr lang="sl-SI" sz="2200" dirty="0"/>
              <a:t>PGD dokumentacija, </a:t>
            </a:r>
          </a:p>
          <a:p>
            <a:pPr marL="800100" lvl="1" indent="-342900">
              <a:spcAft>
                <a:spcPts val="600"/>
              </a:spcAft>
              <a:buFont typeface="Wingdings" panose="05000000000000000000" pitchFamily="2" charset="2"/>
              <a:buChar char="Ø"/>
            </a:pPr>
            <a:r>
              <a:rPr lang="sl-SI" sz="2200" dirty="0"/>
              <a:t>potrdilo o plačanih davkih in prispevkih;</a:t>
            </a:r>
          </a:p>
          <a:p>
            <a:pPr marL="342900" indent="-342900">
              <a:spcAft>
                <a:spcPts val="600"/>
              </a:spcAft>
              <a:buFont typeface="Wingdings" panose="05000000000000000000" pitchFamily="2" charset="2"/>
              <a:buChar char="Ø"/>
            </a:pPr>
            <a:r>
              <a:rPr lang="sl-SI" sz="2200" dirty="0"/>
              <a:t>drugo navedeno v prijavi.</a:t>
            </a:r>
          </a:p>
        </p:txBody>
      </p:sp>
    </p:spTree>
    <p:extLst>
      <p:ext uri="{BB962C8B-B14F-4D97-AF65-F5344CB8AC3E}">
        <p14:creationId xmlns:p14="http://schemas.microsoft.com/office/powerpoint/2010/main" val="16115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1930620"/>
            <a:ext cx="8541906" cy="4724370"/>
          </a:xfrm>
          <a:prstGeom prst="rect">
            <a:avLst/>
          </a:prstGeom>
          <a:noFill/>
        </p:spPr>
        <p:txBody>
          <a:bodyPr wrap="square" rtlCol="0">
            <a:spAutoFit/>
          </a:bodyPr>
          <a:lstStyle/>
          <a:p>
            <a:pPr marL="0" lvl="1">
              <a:spcAft>
                <a:spcPts val="600"/>
              </a:spcAft>
            </a:pPr>
            <a:r>
              <a:rPr lang="sl-SI" sz="2200" dirty="0"/>
              <a:t>Tri ponudbe za vse posamezne aktivnosti: </a:t>
            </a:r>
          </a:p>
          <a:p>
            <a:pPr marL="800100" lvl="1" indent="-342900">
              <a:spcAft>
                <a:spcPts val="600"/>
              </a:spcAft>
              <a:buFont typeface="Wingdings" panose="05000000000000000000" pitchFamily="2" charset="2"/>
              <a:buChar char="Ø"/>
            </a:pPr>
            <a:r>
              <a:rPr lang="sl-SI" sz="2200" b="1" dirty="0"/>
              <a:t>V pozivu na strani 5 piše: </a:t>
            </a:r>
            <a:r>
              <a:rPr lang="sl-SI" sz="2200" dirty="0"/>
              <a:t>Za vsak strošek, razen za stroške lastnega osebja upravičenca (in partnerja, če se operacija izvaja s partnerjem)  mora upravičenec vlogi priložiti eno ponudbo ali vabilo k dajanju ponudb ali katalog ali oglas, kot ga določa zakon, ki ureja obligacijska razmerja – priložen obrazec povpraševanja.</a:t>
            </a:r>
          </a:p>
          <a:p>
            <a:pPr marL="800100" lvl="1" indent="-342900">
              <a:spcAft>
                <a:spcPts val="600"/>
              </a:spcAft>
              <a:buFont typeface="Wingdings" panose="05000000000000000000" pitchFamily="2" charset="2"/>
              <a:buChar char="Ø"/>
            </a:pPr>
            <a:r>
              <a:rPr lang="sl-SI" sz="2200" dirty="0"/>
              <a:t>Na strani 13 poziva pri naštevanju dokumentacije vloge je bila navedena tudi alineja z tremi ponudbami – </a:t>
            </a:r>
            <a:r>
              <a:rPr lang="sl-SI" sz="2200"/>
              <a:t>napaka – popravljeno.</a:t>
            </a:r>
            <a:endParaRPr lang="sl-SI" sz="2200" dirty="0"/>
          </a:p>
          <a:p>
            <a:pPr marL="800100" lvl="1" indent="-342900">
              <a:spcAft>
                <a:spcPts val="600"/>
              </a:spcAft>
              <a:buFont typeface="Wingdings" panose="05000000000000000000" pitchFamily="2" charset="2"/>
              <a:buChar char="Ø"/>
            </a:pPr>
            <a:r>
              <a:rPr lang="sl-SI" sz="2200" dirty="0"/>
              <a:t>Pomembno – ob zahtevku pa bo </a:t>
            </a:r>
            <a:r>
              <a:rPr lang="sl-SI" sz="2200" b="1" dirty="0"/>
              <a:t>potrebno priložiti 3 ponudbe </a:t>
            </a:r>
            <a:r>
              <a:rPr lang="sl-SI" sz="2200" dirty="0"/>
              <a:t>– priložen obrazec izbora</a:t>
            </a:r>
          </a:p>
        </p:txBody>
      </p:sp>
    </p:spTree>
    <p:extLst>
      <p:ext uri="{BB962C8B-B14F-4D97-AF65-F5344CB8AC3E}">
        <p14:creationId xmlns:p14="http://schemas.microsoft.com/office/powerpoint/2010/main" val="34905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fontScale="90000"/>
          </a:bodyPr>
          <a:lstStyle/>
          <a:p>
            <a:r>
              <a:rPr lang="sl-SI" dirty="0"/>
              <a:t>Javni poziv – vloga za prijavo operacije mora vsebovati: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1523494"/>
          </a:xfrm>
          <a:prstGeom prst="rect">
            <a:avLst/>
          </a:prstGeom>
          <a:noFill/>
        </p:spPr>
        <p:txBody>
          <a:bodyPr wrap="square" rtlCol="0">
            <a:spAutoFit/>
          </a:bodyPr>
          <a:lstStyle/>
          <a:p>
            <a:pPr marL="0" lvl="1">
              <a:spcAft>
                <a:spcPts val="600"/>
              </a:spcAft>
            </a:pPr>
            <a:r>
              <a:rPr lang="sl-SI" sz="2200" b="1" dirty="0"/>
              <a:t>Za stroške lastnega osebja </a:t>
            </a:r>
            <a:r>
              <a:rPr lang="sl-SI" sz="2200" dirty="0"/>
              <a:t>upravičenca (in partnerja, če se operacija izvaja s partnerjem): </a:t>
            </a:r>
          </a:p>
          <a:p>
            <a:pPr marL="800100" lvl="1" indent="-342900">
              <a:spcAft>
                <a:spcPts val="600"/>
              </a:spcAft>
              <a:buFont typeface="Wingdings" panose="05000000000000000000" pitchFamily="2" charset="2"/>
              <a:buChar char="Ø"/>
            </a:pPr>
            <a:r>
              <a:rPr lang="sl-SI" sz="2200" dirty="0"/>
              <a:t>Obrazložitev izračuna urne postavke pri izračunu stroškov dela – Navodila o upravičenih stroških stran 7</a:t>
            </a:r>
          </a:p>
        </p:txBody>
      </p:sp>
    </p:spTree>
    <p:extLst>
      <p:ext uri="{BB962C8B-B14F-4D97-AF65-F5344CB8AC3E}">
        <p14:creationId xmlns:p14="http://schemas.microsoft.com/office/powerpoint/2010/main" val="3414620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2954655"/>
          </a:xfrm>
          <a:prstGeom prst="rect">
            <a:avLst/>
          </a:prstGeom>
          <a:noFill/>
        </p:spPr>
        <p:txBody>
          <a:bodyPr wrap="square" rtlCol="0">
            <a:spAutoFit/>
          </a:bodyPr>
          <a:lstStyle/>
          <a:p>
            <a:pPr>
              <a:spcAft>
                <a:spcPts val="600"/>
              </a:spcAft>
            </a:pPr>
            <a:r>
              <a:rPr lang="sl-SI" sz="2200" b="1" dirty="0"/>
              <a:t>Upravičenost vloge:</a:t>
            </a:r>
          </a:p>
          <a:p>
            <a:pPr marL="342900" indent="-342900">
              <a:spcAft>
                <a:spcPts val="600"/>
              </a:spcAft>
              <a:buFont typeface="Wingdings" panose="05000000000000000000" pitchFamily="2" charset="2"/>
              <a:buChar char="Ø"/>
            </a:pPr>
            <a:r>
              <a:rPr lang="sl-SI" sz="2200" dirty="0"/>
              <a:t>Upravičenci do podpore so LAS (skupne operacije), samostojni podjetniki posamezniki, pravne osebe javnega in zasebnega prava, nevladne organizacije, institucije regionalnega razvoja, ki imajo svoj sedež, registrirano izpostavo, podružnico, organizacijsko enoto oziroma poslovno enoto na območju LAS</a:t>
            </a:r>
          </a:p>
          <a:p>
            <a:pPr marL="342900" indent="-342900">
              <a:spcAft>
                <a:spcPts val="600"/>
              </a:spcAft>
              <a:buFont typeface="Wingdings" panose="05000000000000000000" pitchFamily="2" charset="2"/>
              <a:buChar char="Ø"/>
            </a:pPr>
            <a:r>
              <a:rPr lang="sl-SI" sz="2200" b="1" dirty="0"/>
              <a:t>Fizične osebe NISO upravičenci</a:t>
            </a:r>
          </a:p>
        </p:txBody>
      </p:sp>
    </p:spTree>
    <p:extLst>
      <p:ext uri="{BB962C8B-B14F-4D97-AF65-F5344CB8AC3E}">
        <p14:creationId xmlns:p14="http://schemas.microsoft.com/office/powerpoint/2010/main" val="15908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77088" y="2361246"/>
            <a:ext cx="8541906" cy="3785652"/>
          </a:xfrm>
          <a:prstGeom prst="rect">
            <a:avLst/>
          </a:prstGeom>
          <a:noFill/>
        </p:spPr>
        <p:txBody>
          <a:bodyPr wrap="square" rtlCol="0">
            <a:spAutoFit/>
          </a:bodyPr>
          <a:lstStyle/>
          <a:p>
            <a:pPr>
              <a:spcAft>
                <a:spcPts val="600"/>
              </a:spcAft>
            </a:pPr>
            <a:r>
              <a:rPr lang="sl-SI" sz="2200" b="1" dirty="0"/>
              <a:t>Upravičenost vloge:</a:t>
            </a:r>
          </a:p>
          <a:p>
            <a:pPr marL="342900" indent="-342900">
              <a:spcAft>
                <a:spcPts val="600"/>
              </a:spcAft>
              <a:buFont typeface="Wingdings" panose="05000000000000000000" pitchFamily="2" charset="2"/>
              <a:buChar char="Ø"/>
            </a:pPr>
            <a:r>
              <a:rPr lang="sl-SI" sz="2200" dirty="0"/>
              <a:t>Operacija se lahko izvede samo na območju naslednjih urbanih naselij: </a:t>
            </a:r>
            <a:r>
              <a:rPr lang="sl-SI" sz="2200" b="1" dirty="0"/>
              <a:t>Ilirska Bistrica, Podgrad, Knežak, Pivka, Postojna, Prestranek, Hruševje in Planina. </a:t>
            </a:r>
          </a:p>
          <a:p>
            <a:pPr>
              <a:spcAft>
                <a:spcPts val="600"/>
              </a:spcAft>
            </a:pPr>
            <a:endParaRPr lang="sl-SI" sz="2200" dirty="0"/>
          </a:p>
          <a:p>
            <a:pPr marL="342900" indent="-342900">
              <a:spcAft>
                <a:spcPts val="600"/>
              </a:spcAft>
              <a:buFont typeface="Wingdings" panose="05000000000000000000" pitchFamily="2" charset="2"/>
              <a:buChar char="Ø"/>
            </a:pPr>
            <a:r>
              <a:rPr lang="sl-SI" sz="2200" dirty="0"/>
              <a:t>Območja določa PRAVILNIK O DOLOČITVI DODATNIH DRUGIH URBANIH OBMOČIJ ZA POTREBE LOKALNIH AKCIJSKIH SKUPIN – objavljen oktobra 2015, sestavni del Uredbe o izvajanju ukrepa CLLD</a:t>
            </a:r>
          </a:p>
          <a:p>
            <a:pPr>
              <a:spcAft>
                <a:spcPts val="600"/>
              </a:spcAft>
            </a:pPr>
            <a:endParaRPr lang="sl-SI" sz="2200" dirty="0"/>
          </a:p>
        </p:txBody>
      </p:sp>
    </p:spTree>
    <p:extLst>
      <p:ext uri="{BB962C8B-B14F-4D97-AF65-F5344CB8AC3E}">
        <p14:creationId xmlns:p14="http://schemas.microsoft.com/office/powerpoint/2010/main" val="24528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893633"/>
            <a:ext cx="8541906" cy="3370153"/>
          </a:xfrm>
          <a:prstGeom prst="rect">
            <a:avLst/>
          </a:prstGeom>
          <a:noFill/>
        </p:spPr>
        <p:txBody>
          <a:bodyPr wrap="square" rtlCol="0">
            <a:spAutoFit/>
          </a:bodyPr>
          <a:lstStyle/>
          <a:p>
            <a:pPr>
              <a:spcAft>
                <a:spcPts val="1200"/>
              </a:spcAft>
            </a:pPr>
            <a:r>
              <a:rPr lang="sl-SI" sz="2200" b="1" dirty="0"/>
              <a:t>Obrazložitev Pravilnika: </a:t>
            </a:r>
          </a:p>
          <a:p>
            <a:pPr>
              <a:spcAft>
                <a:spcPts val="600"/>
              </a:spcAft>
            </a:pPr>
            <a:r>
              <a:rPr lang="sl-SI" sz="2200" dirty="0"/>
              <a:t>1)	Dodatna druga urbana območja se opredelijo v skladu z 2. odstavkom 68. člena Uredbe o izvajanju lokalnega razvoja, ki ga vodi skupnost, v programskem obdobju 2014 – 2020 (v nadaljevanju Uredbe). </a:t>
            </a:r>
          </a:p>
          <a:p>
            <a:pPr>
              <a:spcAft>
                <a:spcPts val="600"/>
              </a:spcAft>
            </a:pPr>
            <a:r>
              <a:rPr lang="sl-SI" sz="2200" dirty="0"/>
              <a:t>2)	Dodatna druga urbana območja za namen uporabe metodologije iz 5. odstavka 68. člena Uredbe štejejo v skupino drugih urbanih območij in </a:t>
            </a:r>
            <a:r>
              <a:rPr lang="sl-SI" sz="2200" b="1" dirty="0"/>
              <a:t>se vrednotijo tako kot druga urbana območja. </a:t>
            </a:r>
          </a:p>
        </p:txBody>
      </p:sp>
    </p:spTree>
    <p:extLst>
      <p:ext uri="{BB962C8B-B14F-4D97-AF65-F5344CB8AC3E}">
        <p14:creationId xmlns:p14="http://schemas.microsoft.com/office/powerpoint/2010/main" val="15395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893633"/>
            <a:ext cx="8541906" cy="4801314"/>
          </a:xfrm>
          <a:prstGeom prst="rect">
            <a:avLst/>
          </a:prstGeom>
          <a:noFill/>
        </p:spPr>
        <p:txBody>
          <a:bodyPr wrap="square" rtlCol="0">
            <a:spAutoFit/>
          </a:bodyPr>
          <a:lstStyle/>
          <a:p>
            <a:pPr>
              <a:spcAft>
                <a:spcPts val="1200"/>
              </a:spcAft>
            </a:pPr>
            <a:r>
              <a:rPr lang="sl-SI" sz="2200" b="1" dirty="0"/>
              <a:t>Obrazložitev Pravilnika: </a:t>
            </a:r>
          </a:p>
          <a:p>
            <a:pPr>
              <a:spcAft>
                <a:spcPts val="600"/>
              </a:spcAft>
            </a:pPr>
            <a:r>
              <a:rPr lang="sl-SI" sz="2200" dirty="0"/>
              <a:t>3)	Dodatna druga urbana območja se upoštevajo le, </a:t>
            </a:r>
            <a:r>
              <a:rPr lang="sl-SI" sz="2200" b="1" dirty="0"/>
              <a:t>če se bodo dejavnosti,</a:t>
            </a:r>
            <a:r>
              <a:rPr lang="sl-SI" sz="2200" dirty="0"/>
              <a:t> predvidene v Strategijah lokalnega razvoja ter skladne z ukrepi, predvidenimi v Operativnem programu evropske kohezijske politike 2014 – 2020 iz naslova Evropskega sklada za regionalni razvoj, </a:t>
            </a:r>
            <a:r>
              <a:rPr lang="sl-SI" sz="2200" b="1" dirty="0"/>
              <a:t>dejansko izvajale na teh območjih. </a:t>
            </a:r>
          </a:p>
          <a:p>
            <a:pPr>
              <a:spcAft>
                <a:spcPts val="600"/>
              </a:spcAft>
            </a:pPr>
            <a:r>
              <a:rPr lang="sl-SI" sz="2200" dirty="0"/>
              <a:t>4)	V kolikor se navedene dejavnosti </a:t>
            </a:r>
            <a:r>
              <a:rPr lang="sl-SI" sz="2200" b="1" dirty="0"/>
              <a:t>ne bodo izvajale na navedenih območjih</a:t>
            </a:r>
            <a:r>
              <a:rPr lang="sl-SI" sz="2200" dirty="0"/>
              <a:t>, MGRT po izvedenem preverjanju izvajanja posamezne Strategije lokalnega razvoja, </a:t>
            </a:r>
            <a:r>
              <a:rPr lang="sl-SI" sz="2200" b="1" dirty="0"/>
              <a:t>lahko sorazmerno zniža obseg sredstev</a:t>
            </a:r>
            <a:r>
              <a:rPr lang="sl-SI" sz="2200" dirty="0"/>
              <a:t> po kriteriju števila prebivalcev v teh območjih. </a:t>
            </a:r>
          </a:p>
          <a:p>
            <a:pPr marL="342900" indent="-342900">
              <a:spcAft>
                <a:spcPts val="600"/>
              </a:spcAft>
              <a:buFont typeface="Wingdings" panose="05000000000000000000" pitchFamily="2" charset="2"/>
              <a:buChar char="Ø"/>
            </a:pPr>
            <a:endParaRPr lang="sl-SI" sz="2200" dirty="0"/>
          </a:p>
        </p:txBody>
      </p:sp>
    </p:spTree>
    <p:extLst>
      <p:ext uri="{BB962C8B-B14F-4D97-AF65-F5344CB8AC3E}">
        <p14:creationId xmlns:p14="http://schemas.microsoft.com/office/powerpoint/2010/main" val="11295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2290226"/>
            <a:ext cx="8541906" cy="2277547"/>
          </a:xfrm>
          <a:prstGeom prst="rect">
            <a:avLst/>
          </a:prstGeom>
          <a:noFill/>
        </p:spPr>
        <p:txBody>
          <a:bodyPr wrap="square" rtlCol="0">
            <a:spAutoFit/>
          </a:bodyPr>
          <a:lstStyle/>
          <a:p>
            <a:pPr>
              <a:spcAft>
                <a:spcPts val="600"/>
              </a:spcAft>
            </a:pPr>
            <a:r>
              <a:rPr lang="sl-SI" sz="2200" b="1" dirty="0"/>
              <a:t>Partnerstvo:</a:t>
            </a:r>
          </a:p>
          <a:p>
            <a:pPr marL="342900" indent="-342900">
              <a:spcAft>
                <a:spcPts val="600"/>
              </a:spcAft>
              <a:buFont typeface="Wingdings" panose="05000000000000000000" pitchFamily="2" charset="2"/>
              <a:buChar char="Ø"/>
            </a:pPr>
            <a:r>
              <a:rPr lang="sl-SI" sz="2200" dirty="0"/>
              <a:t>Partner kot nosilec ali partner operacije </a:t>
            </a:r>
            <a:r>
              <a:rPr lang="sl-SI" sz="2200" b="1" dirty="0"/>
              <a:t>lahko prijavi in sodeluje samo v eni operaciji. </a:t>
            </a:r>
          </a:p>
          <a:p>
            <a:pPr marL="342900" indent="-342900">
              <a:spcAft>
                <a:spcPts val="600"/>
              </a:spcAft>
              <a:buFont typeface="Wingdings" panose="05000000000000000000" pitchFamily="2" charset="2"/>
              <a:buChar char="Ø"/>
            </a:pPr>
            <a:r>
              <a:rPr lang="sl-SI" sz="2200" dirty="0"/>
              <a:t>Status veljavnega partnerja v LAS in člana pri kolektivnih partnerjih LAS se pri ocenjevanju vlog lahko uveljavlja do dneva objave javnega poziva – to je 20.1.2022.</a:t>
            </a:r>
          </a:p>
        </p:txBody>
      </p:sp>
    </p:spTree>
    <p:extLst>
      <p:ext uri="{BB962C8B-B14F-4D97-AF65-F5344CB8AC3E}">
        <p14:creationId xmlns:p14="http://schemas.microsoft.com/office/powerpoint/2010/main" val="286041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2257191"/>
            <a:ext cx="8541906" cy="3370153"/>
          </a:xfrm>
          <a:prstGeom prst="rect">
            <a:avLst/>
          </a:prstGeom>
          <a:noFill/>
        </p:spPr>
        <p:txBody>
          <a:bodyPr wrap="square" rtlCol="0">
            <a:spAutoFit/>
          </a:bodyPr>
          <a:lstStyle/>
          <a:p>
            <a:pPr>
              <a:spcAft>
                <a:spcPts val="600"/>
              </a:spcAft>
            </a:pPr>
            <a:r>
              <a:rPr lang="sl-SI" sz="2200" b="1" dirty="0"/>
              <a:t>Partnerstvo – ocenjevanje vlog:</a:t>
            </a:r>
          </a:p>
          <a:p>
            <a:pPr marL="342900" indent="-342900">
              <a:spcAft>
                <a:spcPts val="600"/>
              </a:spcAft>
              <a:buFont typeface="Wingdings" panose="05000000000000000000" pitchFamily="2" charset="2"/>
              <a:buChar char="Ø"/>
            </a:pPr>
            <a:r>
              <a:rPr lang="sl-SI" sz="2200" dirty="0"/>
              <a:t>Prijavitelji, ki so prejeli sredstva LAS za sofinanciranje operacij na zadnjih dveh (2) razpisih, se jim odšteje 15 točk od skupnega seštevka dodeljenih točk na podlagi ocenjevanja iz poglavja 5.2.</a:t>
            </a:r>
          </a:p>
          <a:p>
            <a:pPr marL="342900" indent="-342900">
              <a:spcAft>
                <a:spcPts val="600"/>
              </a:spcAft>
              <a:buFont typeface="Wingdings" panose="05000000000000000000" pitchFamily="2" charset="2"/>
              <a:buChar char="Ø"/>
            </a:pPr>
            <a:r>
              <a:rPr lang="sl-SI" sz="2200" dirty="0"/>
              <a:t>Ta pogoj velja za vsako sodelovanje v partnerstvu operacije ne glede na vlogo partnerja.</a:t>
            </a:r>
          </a:p>
          <a:p>
            <a:pPr marL="342900" indent="-342900">
              <a:spcAft>
                <a:spcPts val="600"/>
              </a:spcAft>
              <a:buFont typeface="Wingdings" panose="05000000000000000000" pitchFamily="2" charset="2"/>
              <a:buChar char="Ø"/>
            </a:pPr>
            <a:r>
              <a:rPr lang="sl-SI" sz="2200" dirty="0"/>
              <a:t>Pri istem številu točk ima prednost prijavitelj operacije, ki še ni prejemnik sredstev za sofinanciranje operacij iz SLR LAS</a:t>
            </a:r>
          </a:p>
        </p:txBody>
      </p:sp>
    </p:spTree>
    <p:extLst>
      <p:ext uri="{BB962C8B-B14F-4D97-AF65-F5344CB8AC3E}">
        <p14:creationId xmlns:p14="http://schemas.microsoft.com/office/powerpoint/2010/main" val="253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Vsebina delavnice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7747577" cy="1538883"/>
          </a:xfrm>
          <a:prstGeom prst="rect">
            <a:avLst/>
          </a:prstGeom>
          <a:noFill/>
        </p:spPr>
        <p:txBody>
          <a:bodyPr wrap="square" rtlCol="0">
            <a:spAutoFit/>
          </a:bodyPr>
          <a:lstStyle/>
          <a:p>
            <a:pPr marL="514350" indent="-514350">
              <a:spcAft>
                <a:spcPts val="600"/>
              </a:spcAft>
              <a:buFont typeface="+mj-lt"/>
              <a:buAutoNum type="arabicPeriod"/>
            </a:pPr>
            <a:r>
              <a:rPr lang="sl-SI" sz="2800" dirty="0"/>
              <a:t>Predstavitev javnega poziva</a:t>
            </a:r>
          </a:p>
          <a:p>
            <a:pPr marL="514350" indent="-514350">
              <a:spcAft>
                <a:spcPts val="600"/>
              </a:spcAft>
              <a:buFont typeface="+mj-lt"/>
              <a:buAutoNum type="arabicPeriod"/>
            </a:pPr>
            <a:r>
              <a:rPr lang="sl-SI" sz="2800" dirty="0"/>
              <a:t>Predstavitev razpisne dokumentacije</a:t>
            </a:r>
          </a:p>
          <a:p>
            <a:pPr marL="514350" indent="-514350">
              <a:spcAft>
                <a:spcPts val="600"/>
              </a:spcAft>
              <a:buFont typeface="+mj-lt"/>
              <a:buAutoNum type="arabicPeriod"/>
            </a:pPr>
            <a:r>
              <a:rPr lang="sl-SI" sz="2800" dirty="0"/>
              <a:t>Primer priprave operacije</a:t>
            </a:r>
          </a:p>
        </p:txBody>
      </p:sp>
    </p:spTree>
    <p:extLst>
      <p:ext uri="{BB962C8B-B14F-4D97-AF65-F5344CB8AC3E}">
        <p14:creationId xmlns:p14="http://schemas.microsoft.com/office/powerpoint/2010/main" val="3094320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1896586"/>
            <a:ext cx="8541906" cy="4924425"/>
          </a:xfrm>
          <a:prstGeom prst="rect">
            <a:avLst/>
          </a:prstGeom>
          <a:noFill/>
        </p:spPr>
        <p:txBody>
          <a:bodyPr wrap="square" rtlCol="0">
            <a:spAutoFit/>
          </a:bodyPr>
          <a:lstStyle/>
          <a:p>
            <a:pPr>
              <a:spcAft>
                <a:spcPts val="600"/>
              </a:spcAft>
            </a:pPr>
            <a:r>
              <a:rPr lang="sl-SI" sz="2200" b="1" dirty="0"/>
              <a:t>Prijavitelji, ki so prejeli sredstva LAS za sofinanciranje operacij na zadnjih dveh (2) razpisih:</a:t>
            </a:r>
          </a:p>
          <a:p>
            <a:pPr marL="342900" indent="-342900">
              <a:spcAft>
                <a:spcPts val="600"/>
              </a:spcAft>
              <a:buFont typeface="Wingdings" panose="05000000000000000000" pitchFamily="2" charset="2"/>
              <a:buChar char="Ø"/>
            </a:pPr>
            <a:r>
              <a:rPr lang="sl-SI" sz="2200" dirty="0"/>
              <a:t>OBČINA POSTOJNA</a:t>
            </a:r>
          </a:p>
          <a:p>
            <a:pPr marL="342900" indent="-342900">
              <a:spcAft>
                <a:spcPts val="600"/>
              </a:spcAft>
              <a:buFont typeface="Wingdings" panose="05000000000000000000" pitchFamily="2" charset="2"/>
              <a:buChar char="Ø"/>
            </a:pPr>
            <a:r>
              <a:rPr lang="sl-SI" sz="2200" dirty="0" err="1"/>
              <a:t>PVZ</a:t>
            </a:r>
            <a:r>
              <a:rPr lang="sl-SI" sz="2200" dirty="0"/>
              <a:t> PIVKA</a:t>
            </a:r>
          </a:p>
          <a:p>
            <a:pPr marL="342900" indent="-342900">
              <a:spcAft>
                <a:spcPts val="600"/>
              </a:spcAft>
              <a:buFont typeface="Wingdings" panose="05000000000000000000" pitchFamily="2" charset="2"/>
              <a:buChar char="Ø"/>
            </a:pPr>
            <a:r>
              <a:rPr lang="sl-SI" sz="2200" dirty="0"/>
              <a:t>GLASBENO DRUŠTVO VIOLA</a:t>
            </a:r>
          </a:p>
          <a:p>
            <a:pPr marL="342900" indent="-342900">
              <a:spcAft>
                <a:spcPts val="600"/>
              </a:spcAft>
              <a:buFont typeface="Wingdings" panose="05000000000000000000" pitchFamily="2" charset="2"/>
              <a:buChar char="Ø"/>
            </a:pPr>
            <a:r>
              <a:rPr lang="sl-SI" sz="2200" dirty="0"/>
              <a:t>DO-RE-MI </a:t>
            </a:r>
            <a:r>
              <a:rPr lang="sl-SI" sz="2200" dirty="0" err="1"/>
              <a:t>življenJA</a:t>
            </a:r>
            <a:r>
              <a:rPr lang="sl-SI" sz="2200" dirty="0"/>
              <a:t>, Jerneja Sojer Smerdu s.p</a:t>
            </a:r>
          </a:p>
          <a:p>
            <a:pPr marL="342900" indent="-342900">
              <a:spcAft>
                <a:spcPts val="600"/>
              </a:spcAft>
              <a:buFont typeface="Wingdings" panose="05000000000000000000" pitchFamily="2" charset="2"/>
              <a:buChar char="Ø"/>
            </a:pPr>
            <a:r>
              <a:rPr lang="sl-SI" sz="2200" dirty="0"/>
              <a:t>ZAVOD TV GALEJA Ilirska Bistrica</a:t>
            </a:r>
          </a:p>
          <a:p>
            <a:pPr marL="342900" indent="-342900">
              <a:spcAft>
                <a:spcPts val="600"/>
              </a:spcAft>
              <a:buFont typeface="Wingdings" panose="05000000000000000000" pitchFamily="2" charset="2"/>
              <a:buChar char="Ø"/>
            </a:pPr>
            <a:r>
              <a:rPr lang="sl-SI" sz="2200" dirty="0"/>
              <a:t>RRA ZELENI KRAS, d.o.o.</a:t>
            </a:r>
          </a:p>
          <a:p>
            <a:pPr marL="342900" indent="-342900">
              <a:spcAft>
                <a:spcPts val="600"/>
              </a:spcAft>
              <a:buFont typeface="Wingdings" panose="05000000000000000000" pitchFamily="2" charset="2"/>
              <a:buChar char="Ø"/>
            </a:pPr>
            <a:r>
              <a:rPr lang="sl-SI" sz="2200" dirty="0"/>
              <a:t>SREDNJA GOZDARSKA IN LESARSKA ŠOLA POSTOJNA</a:t>
            </a:r>
          </a:p>
          <a:p>
            <a:pPr marL="342900" indent="-342900">
              <a:spcAft>
                <a:spcPts val="600"/>
              </a:spcAft>
              <a:buFont typeface="Wingdings" panose="05000000000000000000" pitchFamily="2" charset="2"/>
              <a:buChar char="Ø"/>
            </a:pPr>
            <a:r>
              <a:rPr lang="sl-SI" sz="2200" dirty="0"/>
              <a:t>OSNOVNA ŠOLA KOŠANA</a:t>
            </a:r>
          </a:p>
          <a:p>
            <a:pPr marL="342900" indent="-342900">
              <a:spcAft>
                <a:spcPts val="600"/>
              </a:spcAft>
              <a:buFont typeface="Wingdings" panose="05000000000000000000" pitchFamily="2" charset="2"/>
              <a:buChar char="Ø"/>
            </a:pPr>
            <a:r>
              <a:rPr lang="sl-SI" sz="2200" dirty="0"/>
              <a:t>KMETIJA KOZLEK, OBLAK MILENKO</a:t>
            </a:r>
          </a:p>
          <a:p>
            <a:pPr marL="342900" indent="-342900">
              <a:spcAft>
                <a:spcPts val="600"/>
              </a:spcAft>
              <a:buFont typeface="Wingdings" panose="05000000000000000000" pitchFamily="2" charset="2"/>
              <a:buChar char="Ø"/>
            </a:pPr>
            <a:endParaRPr lang="sl-SI" sz="2200" dirty="0"/>
          </a:p>
        </p:txBody>
      </p:sp>
    </p:spTree>
    <p:extLst>
      <p:ext uri="{BB962C8B-B14F-4D97-AF65-F5344CB8AC3E}">
        <p14:creationId xmlns:p14="http://schemas.microsoft.com/office/powerpoint/2010/main" val="111935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1987311"/>
            <a:ext cx="8541906" cy="3031599"/>
          </a:xfrm>
          <a:prstGeom prst="rect">
            <a:avLst/>
          </a:prstGeom>
          <a:noFill/>
        </p:spPr>
        <p:txBody>
          <a:bodyPr wrap="square" rtlCol="0">
            <a:spAutoFit/>
          </a:bodyPr>
          <a:lstStyle/>
          <a:p>
            <a:pPr>
              <a:spcAft>
                <a:spcPts val="600"/>
              </a:spcAft>
            </a:pPr>
            <a:r>
              <a:rPr lang="sl-SI" sz="2200" b="1" dirty="0"/>
              <a:t>Trajanje operacije:</a:t>
            </a:r>
          </a:p>
          <a:p>
            <a:pPr marL="342900" indent="-342900">
              <a:spcAft>
                <a:spcPts val="600"/>
              </a:spcAft>
              <a:buFont typeface="Wingdings" panose="05000000000000000000" pitchFamily="2" charset="2"/>
              <a:buChar char="Ø"/>
            </a:pPr>
            <a:r>
              <a:rPr lang="sl-SI" sz="2200" dirty="0"/>
              <a:t>Operacija se lahko začne izvajati po vložitvi vloge za odobritev operacije na MGRT. Priporočamo načrtovanje obdobja izvajanja operacij </a:t>
            </a:r>
            <a:r>
              <a:rPr lang="sl-SI" sz="2200" b="1" dirty="0"/>
              <a:t>po 1.07.2022. </a:t>
            </a:r>
          </a:p>
          <a:p>
            <a:pPr marL="342900" indent="-342900">
              <a:spcAft>
                <a:spcPts val="600"/>
              </a:spcAft>
              <a:buFont typeface="Wingdings" panose="05000000000000000000" pitchFamily="2" charset="2"/>
              <a:buChar char="Ø"/>
            </a:pPr>
            <a:r>
              <a:rPr lang="sl-SI" sz="2200" dirty="0"/>
              <a:t>Upravičenec mora izvesti operacijo najkasneje </a:t>
            </a:r>
            <a:r>
              <a:rPr lang="sl-SI" sz="2200" b="1" dirty="0"/>
              <a:t>do 31.7.2023 – </a:t>
            </a:r>
            <a:r>
              <a:rPr lang="sl-SI" sz="2200" dirty="0"/>
              <a:t>vključno z pripravo zahtevka za izplačilo javne podpore.</a:t>
            </a:r>
          </a:p>
          <a:p>
            <a:pPr marL="342900" indent="-342900">
              <a:spcAft>
                <a:spcPts val="600"/>
              </a:spcAft>
              <a:buFont typeface="Wingdings" panose="05000000000000000000" pitchFamily="2" charset="2"/>
              <a:buChar char="Ø"/>
            </a:pPr>
            <a:r>
              <a:rPr lang="sl-SI" sz="2200" dirty="0"/>
              <a:t>Samo 1 faza – </a:t>
            </a:r>
            <a:r>
              <a:rPr lang="sl-SI" sz="2200" b="1" dirty="0"/>
              <a:t>željeno obdobje 1.7.2022 do 30.6.2023.</a:t>
            </a:r>
          </a:p>
        </p:txBody>
      </p:sp>
    </p:spTree>
    <p:extLst>
      <p:ext uri="{BB962C8B-B14F-4D97-AF65-F5344CB8AC3E}">
        <p14:creationId xmlns:p14="http://schemas.microsoft.com/office/powerpoint/2010/main" val="262688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6"/>
            <a:ext cx="8911687" cy="1069567"/>
          </a:xfrm>
        </p:spPr>
        <p:txBody>
          <a:bodyPr>
            <a:normAutofit/>
          </a:bodyPr>
          <a:lstStyle/>
          <a:p>
            <a:r>
              <a:rPr lang="sl-SI" dirty="0"/>
              <a:t>Javni poziv – posebnosti</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562467" y="1987311"/>
            <a:ext cx="8541906" cy="4047262"/>
          </a:xfrm>
          <a:prstGeom prst="rect">
            <a:avLst/>
          </a:prstGeom>
          <a:noFill/>
        </p:spPr>
        <p:txBody>
          <a:bodyPr wrap="square" rtlCol="0">
            <a:spAutoFit/>
          </a:bodyPr>
          <a:lstStyle/>
          <a:p>
            <a:pPr>
              <a:spcAft>
                <a:spcPts val="600"/>
              </a:spcAft>
            </a:pPr>
            <a:r>
              <a:rPr lang="sl-SI" sz="2200" b="1" dirty="0"/>
              <a:t>Potrjevanje vlog na UO LAS:</a:t>
            </a:r>
          </a:p>
          <a:p>
            <a:pPr marL="342900" indent="-342900">
              <a:spcAft>
                <a:spcPts val="600"/>
              </a:spcAft>
              <a:buFont typeface="Wingdings" panose="05000000000000000000" pitchFamily="2" charset="2"/>
              <a:buChar char="Ø"/>
            </a:pPr>
            <a:r>
              <a:rPr lang="sl-SI" sz="2200" dirty="0"/>
              <a:t>Izključno pravico za potrjevanje vlog za sofinanciranje operacij ima UO LAS.</a:t>
            </a:r>
          </a:p>
          <a:p>
            <a:pPr marL="342900" indent="-342900">
              <a:spcAft>
                <a:spcPts val="600"/>
              </a:spcAft>
              <a:buFont typeface="Wingdings" panose="05000000000000000000" pitchFamily="2" charset="2"/>
              <a:buChar char="Ø"/>
            </a:pPr>
            <a:r>
              <a:rPr lang="sl-SI" sz="2200" dirty="0"/>
              <a:t>Ne glede na poročilo Ocenjevalne komisije ima UO LAS pravico zavrniti sofinanciranje operacije, če ta ni v skladu z usmeritvami poziva in SLR.</a:t>
            </a:r>
          </a:p>
          <a:p>
            <a:pPr marL="342900" indent="-342900">
              <a:spcAft>
                <a:spcPts val="600"/>
              </a:spcAft>
              <a:buFont typeface="Wingdings" panose="05000000000000000000" pitchFamily="2" charset="2"/>
              <a:buChar char="Ø"/>
            </a:pPr>
            <a:r>
              <a:rPr lang="sl-SI" sz="2200" dirty="0"/>
              <a:t>Po sklepu UO LAS imajo pri tem pozivu prednost partnerji operacije, ki še </a:t>
            </a:r>
            <a:r>
              <a:rPr lang="sl-SI" sz="2200" b="1" dirty="0"/>
              <a:t>niso prejemniki sredstev </a:t>
            </a:r>
            <a:r>
              <a:rPr lang="sl-SI" sz="2200" dirty="0"/>
              <a:t>za sofinanciranje operacij iz SLR LAS ter </a:t>
            </a:r>
            <a:r>
              <a:rPr lang="sl-SI" sz="2200" b="1" dirty="0"/>
              <a:t>operacije na področju spodbujanja podjetništva</a:t>
            </a:r>
            <a:r>
              <a:rPr lang="sl-SI" sz="2200" dirty="0"/>
              <a:t> in trajnostnih inovativnih podjetniških idej z dodano vrednostjo. </a:t>
            </a:r>
          </a:p>
        </p:txBody>
      </p:sp>
    </p:spTree>
    <p:extLst>
      <p:ext uri="{BB962C8B-B14F-4D97-AF65-F5344CB8AC3E}">
        <p14:creationId xmlns:p14="http://schemas.microsoft.com/office/powerpoint/2010/main" val="376449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Informacije o pozivu in svetovanje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3677930"/>
          </a:xfrm>
          <a:prstGeom prst="rect">
            <a:avLst/>
          </a:prstGeom>
          <a:noFill/>
        </p:spPr>
        <p:txBody>
          <a:bodyPr wrap="square" rtlCol="0">
            <a:spAutoFit/>
          </a:bodyPr>
          <a:lstStyle/>
          <a:p>
            <a:pPr>
              <a:spcAft>
                <a:spcPts val="600"/>
              </a:spcAft>
            </a:pPr>
            <a:r>
              <a:rPr lang="sl-SI" sz="2200" dirty="0"/>
              <a:t>Informacije o javnem pozivu LAS in svetovanje lahko dobite:</a:t>
            </a:r>
          </a:p>
          <a:p>
            <a:pPr>
              <a:spcAft>
                <a:spcPts val="600"/>
              </a:spcAft>
            </a:pPr>
            <a:endParaRPr lang="sl-SI" sz="2200" dirty="0"/>
          </a:p>
          <a:p>
            <a:pPr>
              <a:spcAft>
                <a:spcPts val="600"/>
              </a:spcAft>
            </a:pPr>
            <a:r>
              <a:rPr lang="sl-SI" sz="2200" b="1" dirty="0"/>
              <a:t>Vodilni partner LAS – DRPSN:</a:t>
            </a:r>
          </a:p>
          <a:p>
            <a:pPr marL="342900" indent="-342900">
              <a:spcAft>
                <a:spcPts val="600"/>
              </a:spcAft>
              <a:buFont typeface="Wingdings" panose="05000000000000000000" pitchFamily="2" charset="2"/>
              <a:buChar char="Ø"/>
            </a:pPr>
            <a:r>
              <a:rPr lang="sl-SI" sz="2200" dirty="0"/>
              <a:t>po telefonu: 05 907 6771 ali 031 339 789 – Aleš</a:t>
            </a:r>
          </a:p>
          <a:p>
            <a:pPr marL="342900" indent="-342900">
              <a:spcAft>
                <a:spcPts val="600"/>
              </a:spcAft>
              <a:buFont typeface="Wingdings" panose="05000000000000000000" pitchFamily="2" charset="2"/>
              <a:buChar char="Ø"/>
            </a:pPr>
            <a:r>
              <a:rPr lang="sl-SI" sz="2200" dirty="0"/>
              <a:t>Po telefonu: 05 907 6770 ali 064 157 044 – Andreja</a:t>
            </a:r>
          </a:p>
          <a:p>
            <a:pPr>
              <a:spcAft>
                <a:spcPts val="600"/>
              </a:spcAft>
            </a:pPr>
            <a:endParaRPr lang="sl-SI" sz="2200" dirty="0"/>
          </a:p>
          <a:p>
            <a:pPr marL="342900" indent="-342900">
              <a:spcAft>
                <a:spcPts val="600"/>
              </a:spcAft>
              <a:buFont typeface="Wingdings" panose="05000000000000000000" pitchFamily="2" charset="2"/>
              <a:buChar char="Ø"/>
            </a:pPr>
            <a:r>
              <a:rPr lang="sl-SI" sz="2200" dirty="0"/>
              <a:t>po elektronski pošti: </a:t>
            </a:r>
            <a:r>
              <a:rPr lang="sl-SI" sz="2200" dirty="0">
                <a:solidFill>
                  <a:srgbClr val="0070C0"/>
                </a:solidFill>
                <a:hlinkClick r:id="rId5">
                  <a:extLst>
                    <a:ext uri="{A12FA001-AC4F-418D-AE19-62706E023703}">
                      <ahyp:hlinkClr xmlns:ahyp="http://schemas.microsoft.com/office/drawing/2018/hyperlinkcolor" val="tx"/>
                    </a:ext>
                  </a:extLst>
                </a:hlinkClick>
              </a:rPr>
              <a:t>info@las-snezniknanos.si</a:t>
            </a:r>
            <a:r>
              <a:rPr lang="sl-SI" sz="2200" dirty="0">
                <a:solidFill>
                  <a:srgbClr val="0070C0"/>
                </a:solidFill>
              </a:rPr>
              <a:t>  </a:t>
            </a:r>
            <a:r>
              <a:rPr lang="sl-SI" sz="2200" dirty="0"/>
              <a:t>ali </a:t>
            </a:r>
            <a:r>
              <a:rPr lang="sl-SI" sz="2200" dirty="0">
                <a:solidFill>
                  <a:srgbClr val="0070C0"/>
                </a:solidFill>
                <a:hlinkClick r:id="rId6">
                  <a:extLst>
                    <a:ext uri="{A12FA001-AC4F-418D-AE19-62706E023703}">
                      <ahyp:hlinkClr xmlns:ahyp="http://schemas.microsoft.com/office/drawing/2018/hyperlinkcolor" val="tx"/>
                    </a:ext>
                  </a:extLst>
                </a:hlinkClick>
              </a:rPr>
              <a:t>info@razvoj-podezelja.si</a:t>
            </a:r>
            <a:r>
              <a:rPr lang="sl-SI" sz="2200" dirty="0">
                <a:solidFill>
                  <a:srgbClr val="0070C0"/>
                </a:solidFill>
              </a:rPr>
              <a:t>  </a:t>
            </a:r>
          </a:p>
          <a:p>
            <a:pPr marL="342900" indent="-342900">
              <a:spcAft>
                <a:spcPts val="1200"/>
              </a:spcAft>
              <a:buFont typeface="Wingdings" panose="05000000000000000000" pitchFamily="2" charset="2"/>
              <a:buChar char="Ø"/>
            </a:pPr>
            <a:r>
              <a:rPr lang="sl-SI" sz="2200" dirty="0"/>
              <a:t>osebno po predhodnem dogovoru</a:t>
            </a:r>
          </a:p>
        </p:txBody>
      </p:sp>
    </p:spTree>
    <p:extLst>
      <p:ext uri="{BB962C8B-B14F-4D97-AF65-F5344CB8AC3E}">
        <p14:creationId xmlns:p14="http://schemas.microsoft.com/office/powerpoint/2010/main" val="315810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49" y="1130866"/>
            <a:ext cx="8911687" cy="719722"/>
          </a:xfrm>
        </p:spPr>
        <p:txBody>
          <a:bodyPr>
            <a:normAutofit/>
          </a:bodyPr>
          <a:lstStyle/>
          <a:p>
            <a:r>
              <a:rPr lang="sl-SI" dirty="0"/>
              <a:t>Primer priprave operacije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430887"/>
          </a:xfrm>
          <a:prstGeom prst="rect">
            <a:avLst/>
          </a:prstGeom>
          <a:noFill/>
        </p:spPr>
        <p:txBody>
          <a:bodyPr wrap="square" rtlCol="0">
            <a:spAutoFit/>
          </a:bodyPr>
          <a:lstStyle/>
          <a:p>
            <a:pPr>
              <a:spcAft>
                <a:spcPts val="600"/>
              </a:spcAft>
            </a:pPr>
            <a:r>
              <a:rPr lang="sl-SI" sz="2200" dirty="0"/>
              <a:t>Operacija </a:t>
            </a:r>
          </a:p>
        </p:txBody>
      </p:sp>
    </p:spTree>
    <p:extLst>
      <p:ext uri="{BB962C8B-B14F-4D97-AF65-F5344CB8AC3E}">
        <p14:creationId xmlns:p14="http://schemas.microsoft.com/office/powerpoint/2010/main" val="207410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Javni poziv - podlage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543789"/>
            <a:ext cx="8541906" cy="5201424"/>
          </a:xfrm>
          <a:prstGeom prst="rect">
            <a:avLst/>
          </a:prstGeom>
          <a:noFill/>
        </p:spPr>
        <p:txBody>
          <a:bodyPr wrap="square" rtlCol="0">
            <a:spAutoFit/>
          </a:bodyPr>
          <a:lstStyle/>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Strategija lokalnega razvoja za LAS med Snežnikom in Nanosom za obdobje 2014-2020;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Pravilnik o postopku izvedbe javnih pozivov pri LAS Med Snežnikom in Nanosom z dne 25. 10. 2016;</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odločba Ministrstva za kmetijstvo, gozdarstvo in prehrano opr. št. 33151-1/2015/25 z dne 18.08.2016 o potrditvi LAS in SLR, Odločba opr. št. 33151-1/2015/65 z dne 15.5.2020 in Odločba opr. št. 33151-1/2015/89 z dne 27.9.2021 o potrditvi druge spremembe SLR LAS;</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sklep 9. redne seje UO LAS z dne 16.12.2021 in 10. dopisne seje z dne 18.1.2022;</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tabLst>
                <a:tab pos="457200" algn="l"/>
              </a:tabLst>
            </a:pPr>
            <a:r>
              <a:rPr lang="sl-SI" sz="2400" dirty="0">
                <a:effectLst/>
                <a:latin typeface="Calibri" panose="020F0502020204030204" pitchFamily="34" charset="0"/>
                <a:ea typeface="Times New Roman" panose="02020603050405020304" pitchFamily="18" charset="0"/>
                <a:cs typeface="Calibri" panose="020F0502020204030204" pitchFamily="34" charset="0"/>
              </a:rPr>
              <a:t>in mnenje organa upravljanja MGRT št. 331-1/2015/260 z dne 12.1.2022 o ustreznosti javnega poziva.</a:t>
            </a:r>
            <a:r>
              <a:rPr lang="sl-SI" sz="2200" dirty="0"/>
              <a:t> </a:t>
            </a:r>
          </a:p>
        </p:txBody>
      </p:sp>
    </p:spTree>
    <p:extLst>
      <p:ext uri="{BB962C8B-B14F-4D97-AF65-F5344CB8AC3E}">
        <p14:creationId xmlns:p14="http://schemas.microsoft.com/office/powerpoint/2010/main" val="22911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Javni poziv - podlage</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2024063"/>
            <a:ext cx="8541906" cy="769441"/>
          </a:xfrm>
          <a:prstGeom prst="rect">
            <a:avLst/>
          </a:prstGeom>
          <a:noFill/>
        </p:spPr>
        <p:txBody>
          <a:bodyPr wrap="square" rtlCol="0">
            <a:spAutoFit/>
          </a:bodyPr>
          <a:lstStyle/>
          <a:p>
            <a:pPr marL="457200" lvl="0" indent="-457200">
              <a:spcAft>
                <a:spcPts val="600"/>
              </a:spcAft>
              <a:buFontTx/>
              <a:buChar char="-"/>
            </a:pPr>
            <a:r>
              <a:rPr lang="sl-SI" sz="2200" dirty="0">
                <a:solidFill>
                  <a:prstClr val="black"/>
                </a:solidFill>
              </a:rPr>
              <a:t>Ostale pravne podlage </a:t>
            </a:r>
            <a:r>
              <a:rPr lang="it-IT" sz="2200" dirty="0">
                <a:solidFill>
                  <a:prstClr val="black"/>
                </a:solidFill>
              </a:rPr>
              <a:t>so </a:t>
            </a:r>
            <a:r>
              <a:rPr lang="sl-SI" sz="2200" dirty="0">
                <a:solidFill>
                  <a:prstClr val="black"/>
                </a:solidFill>
              </a:rPr>
              <a:t>navedene v 2 . točki javnega poziva</a:t>
            </a:r>
          </a:p>
        </p:txBody>
      </p:sp>
    </p:spTree>
    <p:extLst>
      <p:ext uri="{BB962C8B-B14F-4D97-AF65-F5344CB8AC3E}">
        <p14:creationId xmlns:p14="http://schemas.microsoft.com/office/powerpoint/2010/main" val="42837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Strategija lokalnega razvoja LAS</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3862596"/>
          </a:xfrm>
          <a:prstGeom prst="rect">
            <a:avLst/>
          </a:prstGeom>
          <a:noFill/>
        </p:spPr>
        <p:txBody>
          <a:bodyPr wrap="square" rtlCol="0">
            <a:spAutoFit/>
          </a:bodyPr>
          <a:lstStyle/>
          <a:p>
            <a:pPr>
              <a:spcAft>
                <a:spcPts val="600"/>
              </a:spcAft>
            </a:pPr>
            <a:r>
              <a:rPr lang="sl-SI" sz="2200" b="1" dirty="0"/>
              <a:t>Strateški cilji LAS med Snežnikom in Nanosom so:</a:t>
            </a:r>
          </a:p>
          <a:p>
            <a:pPr>
              <a:spcAft>
                <a:spcPts val="600"/>
              </a:spcAft>
            </a:pPr>
            <a:endParaRPr lang="sl-SI" sz="2200" b="1" dirty="0"/>
          </a:p>
          <a:p>
            <a:pPr marL="342900" indent="-342900">
              <a:spcAft>
                <a:spcPts val="600"/>
              </a:spcAft>
              <a:buFont typeface="Wingdings" panose="05000000000000000000" pitchFamily="2" charset="2"/>
              <a:buChar char="Ø"/>
            </a:pPr>
            <a:r>
              <a:rPr lang="sl-SI" sz="2200" dirty="0"/>
              <a:t>Spodbuditi sodelovanje in povezovanje ter vpeljavo inovativnih pristopov na območje</a:t>
            </a:r>
          </a:p>
          <a:p>
            <a:pPr marL="342900" indent="-342900">
              <a:spcAft>
                <a:spcPts val="600"/>
              </a:spcAft>
              <a:buFont typeface="Wingdings" panose="05000000000000000000" pitchFamily="2" charset="2"/>
              <a:buChar char="Ø"/>
            </a:pPr>
            <a:r>
              <a:rPr lang="sl-SI" sz="2200" dirty="0"/>
              <a:t>Spodbuditi podjetništvo in vzpostaviti pogoje za odpiranje novih delovnih mest</a:t>
            </a:r>
          </a:p>
          <a:p>
            <a:pPr marL="342900" indent="-342900">
              <a:spcAft>
                <a:spcPts val="600"/>
              </a:spcAft>
              <a:buFont typeface="Wingdings" panose="05000000000000000000" pitchFamily="2" charset="2"/>
              <a:buChar char="Ø"/>
            </a:pPr>
            <a:r>
              <a:rPr lang="sl-SI" sz="2200" dirty="0"/>
              <a:t>Ohraniti naravo in okolje</a:t>
            </a:r>
          </a:p>
          <a:p>
            <a:pPr marL="342900" indent="-342900">
              <a:spcAft>
                <a:spcPts val="600"/>
              </a:spcAft>
              <a:buFont typeface="Wingdings" panose="05000000000000000000" pitchFamily="2" charset="2"/>
              <a:buChar char="Ø"/>
            </a:pPr>
            <a:r>
              <a:rPr lang="sl-SI" sz="2200" dirty="0"/>
              <a:t>Zagotoviti pogoje za večjo družbeno povezanost in socialno vključenost vseh skupin prebivalstva ter razvoj osnovnih storitev</a:t>
            </a:r>
          </a:p>
        </p:txBody>
      </p:sp>
    </p:spTree>
    <p:extLst>
      <p:ext uri="{BB962C8B-B14F-4D97-AF65-F5344CB8AC3E}">
        <p14:creationId xmlns:p14="http://schemas.microsoft.com/office/powerpoint/2010/main" val="227643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Strategija lokalnega razvoja LAS</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50" y="1731148"/>
            <a:ext cx="8541906" cy="4770537"/>
          </a:xfrm>
          <a:prstGeom prst="rect">
            <a:avLst/>
          </a:prstGeom>
          <a:noFill/>
        </p:spPr>
        <p:txBody>
          <a:bodyPr wrap="square" rtlCol="0">
            <a:spAutoFit/>
          </a:bodyPr>
          <a:lstStyle/>
          <a:p>
            <a:pPr>
              <a:spcAft>
                <a:spcPts val="1200"/>
              </a:spcAft>
            </a:pPr>
            <a:r>
              <a:rPr lang="sl-SI" sz="2200" b="1" dirty="0"/>
              <a:t>Prednostna tematska področja in ukrepi poziva:</a:t>
            </a:r>
          </a:p>
          <a:p>
            <a:pPr>
              <a:spcAft>
                <a:spcPts val="600"/>
              </a:spcAft>
            </a:pPr>
            <a:r>
              <a:rPr lang="sl-SI" sz="2200" dirty="0"/>
              <a:t>Iz 3. točke poziva na strani 3 </a:t>
            </a:r>
          </a:p>
          <a:p>
            <a:pPr marL="800100" lvl="1" indent="-342900">
              <a:spcAft>
                <a:spcPts val="600"/>
              </a:spcAft>
              <a:buFont typeface="Wingdings" panose="05000000000000000000" pitchFamily="2" charset="2"/>
              <a:buChar char="Ø"/>
            </a:pPr>
            <a:r>
              <a:rPr lang="sl-SI" sz="2200" dirty="0"/>
              <a:t>Ustvarjanje novih delovnih mest</a:t>
            </a:r>
          </a:p>
          <a:p>
            <a:pPr lvl="1">
              <a:spcAft>
                <a:spcPts val="600"/>
              </a:spcAft>
            </a:pPr>
            <a:endParaRPr lang="sl-SI" sz="2200" dirty="0"/>
          </a:p>
          <a:p>
            <a:pPr marL="0" lvl="1">
              <a:spcAft>
                <a:spcPts val="600"/>
              </a:spcAft>
            </a:pPr>
            <a:r>
              <a:rPr lang="sl-SI" sz="2200" dirty="0"/>
              <a:t>Ukrepi, ki jih želimo podpreti:</a:t>
            </a: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nove storitve in programi na področju turizma </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razvoj kulinaričnega turizma</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razvoj skupnih povezovalnih storitev</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cs typeface="Calibri" panose="020F0502020204030204" pitchFamily="34" charset="0"/>
              </a:rPr>
              <a:t>razvoj novih prodajnih poti v smeri ponudbe lokalnih proizvodov pri lokalnih ponudnikih</a:t>
            </a:r>
            <a:endParaRPr lang="sl-SI" sz="3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Wingdings" panose="05000000000000000000" pitchFamily="2" charset="2"/>
              <a:buChar char="Ø"/>
            </a:pPr>
            <a:r>
              <a:rPr lang="sl-SI" sz="2400" dirty="0">
                <a:effectLst/>
                <a:latin typeface="Calibri" panose="020F0502020204030204" pitchFamily="34" charset="0"/>
                <a:ea typeface="Calibri" panose="020F0502020204030204" pitchFamily="34" charset="0"/>
              </a:rPr>
              <a:t>razvoj novih programov na področju sodobnih tehnologij</a:t>
            </a:r>
            <a:endParaRPr lang="sl-SI" sz="2200" dirty="0"/>
          </a:p>
        </p:txBody>
      </p:sp>
    </p:spTree>
    <p:extLst>
      <p:ext uri="{BB962C8B-B14F-4D97-AF65-F5344CB8AC3E}">
        <p14:creationId xmlns:p14="http://schemas.microsoft.com/office/powerpoint/2010/main" val="24780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Strategija lokalnega razvoja LAS</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3185487"/>
          </a:xfrm>
          <a:prstGeom prst="rect">
            <a:avLst/>
          </a:prstGeom>
          <a:noFill/>
        </p:spPr>
        <p:txBody>
          <a:bodyPr wrap="square" rtlCol="0">
            <a:spAutoFit/>
          </a:bodyPr>
          <a:lstStyle/>
          <a:p>
            <a:pPr>
              <a:spcAft>
                <a:spcPts val="600"/>
              </a:spcAft>
            </a:pPr>
            <a:r>
              <a:rPr lang="sl-SI" sz="2200" dirty="0"/>
              <a:t>POMEMBNO: </a:t>
            </a:r>
          </a:p>
          <a:p>
            <a:pPr>
              <a:spcAft>
                <a:spcPts val="600"/>
              </a:spcAft>
            </a:pPr>
            <a:r>
              <a:rPr lang="sl-SI" sz="2200" dirty="0"/>
              <a:t>Operacija (vloga) lahko vpliva tudi na ostala tematska področja iz SLR LAS:</a:t>
            </a:r>
          </a:p>
          <a:p>
            <a:pPr marL="342900" indent="-342900">
              <a:spcAft>
                <a:spcPts val="600"/>
              </a:spcAft>
              <a:buFont typeface="Wingdings" panose="05000000000000000000" pitchFamily="2" charset="2"/>
              <a:buChar char="Ø"/>
            </a:pPr>
            <a:r>
              <a:rPr lang="sl-SI" sz="2200" dirty="0"/>
              <a:t>Iz ciljev in aktivnosti so predvideni kazalniki po posameznih tematskih področjih:                                         		 SLR, str. 38</a:t>
            </a:r>
          </a:p>
          <a:p>
            <a:pPr>
              <a:spcAft>
                <a:spcPts val="600"/>
              </a:spcAft>
            </a:pPr>
            <a:endParaRPr lang="sl-SI" sz="2200" dirty="0"/>
          </a:p>
          <a:p>
            <a:pPr marL="342900" indent="-342900">
              <a:spcAft>
                <a:spcPts val="600"/>
              </a:spcAft>
              <a:buFont typeface="Wingdings" panose="05000000000000000000" pitchFamily="2" charset="2"/>
              <a:buChar char="Ø"/>
            </a:pPr>
            <a:r>
              <a:rPr lang="sl-SI" sz="2200" dirty="0"/>
              <a:t>Predvideni kazalniki po mejnikih po posameznem skladu:</a:t>
            </a:r>
          </a:p>
          <a:p>
            <a:pPr>
              <a:spcAft>
                <a:spcPts val="600"/>
              </a:spcAft>
            </a:pPr>
            <a:r>
              <a:rPr lang="sl-SI" sz="2200" dirty="0"/>
              <a:t>													    SLR, str. 39 in 40</a:t>
            </a:r>
          </a:p>
        </p:txBody>
      </p:sp>
    </p:spTree>
    <p:extLst>
      <p:ext uri="{BB962C8B-B14F-4D97-AF65-F5344CB8AC3E}">
        <p14:creationId xmlns:p14="http://schemas.microsoft.com/office/powerpoint/2010/main" val="421421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Javni poziv</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2616101"/>
          </a:xfrm>
          <a:prstGeom prst="rect">
            <a:avLst/>
          </a:prstGeom>
          <a:noFill/>
        </p:spPr>
        <p:txBody>
          <a:bodyPr wrap="square" rtlCol="0">
            <a:spAutoFit/>
          </a:bodyPr>
          <a:lstStyle/>
          <a:p>
            <a:pPr>
              <a:spcAft>
                <a:spcPts val="600"/>
              </a:spcAft>
            </a:pPr>
            <a:r>
              <a:rPr lang="sl-SI" sz="2200" dirty="0"/>
              <a:t>Šesti javni poziv iz EKSRP je objavljen 20.01.2021.</a:t>
            </a:r>
          </a:p>
          <a:p>
            <a:pPr>
              <a:spcAft>
                <a:spcPts val="600"/>
              </a:spcAft>
            </a:pPr>
            <a:endParaRPr lang="sl-SI" sz="2200" dirty="0"/>
          </a:p>
          <a:p>
            <a:pPr>
              <a:spcAft>
                <a:spcPts val="600"/>
              </a:spcAft>
            </a:pPr>
            <a:r>
              <a:rPr lang="sl-SI" sz="2200" dirty="0"/>
              <a:t>Predloge operacij z vlogo na javni poziv je potrebno poslati priporočeno po pošti na naslov: LAS med Snežnikom in Nanosom, Bazoviška 14, 6250 Ilirska Bistrica ali osebno dostaviti na istem naslovu </a:t>
            </a:r>
            <a:r>
              <a:rPr lang="sl-SI" sz="2200" b="1" dirty="0"/>
              <a:t>do ponedeljka 31.3.2022 do 15:00 ure.</a:t>
            </a:r>
          </a:p>
        </p:txBody>
      </p:sp>
    </p:spTree>
    <p:extLst>
      <p:ext uri="{BB962C8B-B14F-4D97-AF65-F5344CB8AC3E}">
        <p14:creationId xmlns:p14="http://schemas.microsoft.com/office/powerpoint/2010/main" val="413326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824067"/>
            <a:ext cx="8911687" cy="719722"/>
          </a:xfrm>
        </p:spPr>
        <p:txBody>
          <a:bodyPr/>
          <a:lstStyle/>
          <a:p>
            <a:r>
              <a:rPr lang="sl-SI" dirty="0"/>
              <a:t>Razpisna dokumentacija</a:t>
            </a:r>
          </a:p>
        </p:txBody>
      </p:sp>
      <p:pic>
        <p:nvPicPr>
          <p:cNvPr id="6" name="Označba mesta vsebine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48041" y="36989"/>
            <a:ext cx="717642" cy="599719"/>
          </a:xfrm>
        </p:spPr>
      </p:pic>
      <p:pic>
        <p:nvPicPr>
          <p:cNvPr id="4" name="Slika 3"/>
          <p:cNvPicPr>
            <a:picLocks noChangeAspect="1"/>
          </p:cNvPicPr>
          <p:nvPr/>
        </p:nvPicPr>
        <p:blipFill>
          <a:blip r:embed="rId3">
            <a:clrChange>
              <a:clrFrom>
                <a:srgbClr val="FEFEFE"/>
              </a:clrFrom>
              <a:clrTo>
                <a:srgbClr val="FEFEFE">
                  <a:alpha val="0"/>
                </a:srgbClr>
              </a:clrTo>
            </a:clrChange>
          </a:blip>
          <a:stretch>
            <a:fillRect/>
          </a:stretch>
        </p:blipFill>
        <p:spPr>
          <a:xfrm>
            <a:off x="7465683" y="-56690"/>
            <a:ext cx="3180955" cy="787078"/>
          </a:xfrm>
          <a:prstGeom prst="rect">
            <a:avLst/>
          </a:prstGeom>
        </p:spPr>
      </p:pic>
      <p:pic>
        <p:nvPicPr>
          <p:cNvPr id="5" name="Slika 4"/>
          <p:cNvPicPr>
            <a:picLocks noChangeAspect="1"/>
          </p:cNvPicPr>
          <p:nvPr/>
        </p:nvPicPr>
        <p:blipFill>
          <a:blip r:embed="rId4">
            <a:clrChange>
              <a:clrFrom>
                <a:srgbClr val="FFFFFF"/>
              </a:clrFrom>
              <a:clrTo>
                <a:srgbClr val="FFFFFF">
                  <a:alpha val="0"/>
                </a:srgbClr>
              </a:clrTo>
            </a:clrChange>
          </a:blip>
          <a:stretch>
            <a:fillRect/>
          </a:stretch>
        </p:blipFill>
        <p:spPr>
          <a:xfrm>
            <a:off x="10174147" y="-113380"/>
            <a:ext cx="1860453" cy="900459"/>
          </a:xfrm>
          <a:prstGeom prst="rect">
            <a:avLst/>
          </a:prstGeom>
        </p:spPr>
      </p:pic>
      <p:sp>
        <p:nvSpPr>
          <p:cNvPr id="7" name="PoljeZBesedilom 6"/>
          <p:cNvSpPr txBox="1"/>
          <p:nvPr/>
        </p:nvSpPr>
        <p:spPr>
          <a:xfrm>
            <a:off x="2495549" y="2044005"/>
            <a:ext cx="8541906" cy="4278094"/>
          </a:xfrm>
          <a:prstGeom prst="rect">
            <a:avLst/>
          </a:prstGeom>
          <a:noFill/>
        </p:spPr>
        <p:txBody>
          <a:bodyPr wrap="square" rtlCol="0">
            <a:spAutoFit/>
          </a:bodyPr>
          <a:lstStyle/>
          <a:p>
            <a:pPr>
              <a:spcAft>
                <a:spcPts val="600"/>
              </a:spcAft>
            </a:pPr>
            <a:r>
              <a:rPr lang="sl-SI" sz="2200" dirty="0"/>
              <a:t>Razpisna dokumentacija vsebuje:</a:t>
            </a:r>
          </a:p>
          <a:p>
            <a:pPr marL="342900" indent="-342900">
              <a:spcAft>
                <a:spcPts val="600"/>
              </a:spcAft>
              <a:buFont typeface="Wingdings" panose="05000000000000000000" pitchFamily="2" charset="2"/>
              <a:buChar char="Ø"/>
            </a:pPr>
            <a:r>
              <a:rPr lang="sl-SI" sz="2200" dirty="0"/>
              <a:t>javni poziv, </a:t>
            </a:r>
          </a:p>
          <a:p>
            <a:pPr marL="342900" indent="-342900">
              <a:spcAft>
                <a:spcPts val="600"/>
              </a:spcAft>
              <a:buFont typeface="Wingdings" panose="05000000000000000000" pitchFamily="2" charset="2"/>
              <a:buChar char="Ø"/>
            </a:pPr>
            <a:r>
              <a:rPr lang="sl-SI" sz="2200" dirty="0"/>
              <a:t>navodila za pripravo vloge (oprema ovojnice), </a:t>
            </a:r>
          </a:p>
          <a:p>
            <a:pPr marL="342900" indent="-342900">
              <a:spcAft>
                <a:spcPts val="600"/>
              </a:spcAft>
              <a:buFont typeface="Wingdings" panose="05000000000000000000" pitchFamily="2" charset="2"/>
              <a:buChar char="Ø"/>
            </a:pPr>
            <a:r>
              <a:rPr lang="sl-SI" sz="2200" dirty="0"/>
              <a:t>prijavni obrazec za prijavo predloga operacije na javni poziv s prilogami,</a:t>
            </a:r>
          </a:p>
          <a:p>
            <a:pPr marL="342900" indent="-342900">
              <a:spcAft>
                <a:spcPts val="600"/>
              </a:spcAft>
              <a:buFont typeface="Wingdings" panose="05000000000000000000" pitchFamily="2" charset="2"/>
              <a:buChar char="Ø"/>
            </a:pPr>
            <a:r>
              <a:rPr lang="sl-SI" sz="2200" dirty="0"/>
              <a:t>Navodila organa upravljanja o upravičenih stroških za sredstva evropske kohezijske politike v programskem obdobju 2014-2020. </a:t>
            </a:r>
          </a:p>
          <a:p>
            <a:pPr marL="342900" indent="-342900">
              <a:spcAft>
                <a:spcPts val="600"/>
              </a:spcAft>
              <a:buFont typeface="Wingdings" panose="05000000000000000000" pitchFamily="2" charset="2"/>
              <a:buChar char="Ø"/>
            </a:pPr>
            <a:r>
              <a:rPr lang="sl-SI" sz="2200" dirty="0"/>
              <a:t>vzorec pogodbe o sodelovanju med upravičencem (nosilcem operacije) in partnerjem, </a:t>
            </a:r>
          </a:p>
          <a:p>
            <a:pPr marL="342900" indent="-342900">
              <a:spcAft>
                <a:spcPts val="600"/>
              </a:spcAft>
              <a:buFont typeface="Wingdings" panose="05000000000000000000" pitchFamily="2" charset="2"/>
              <a:buChar char="Ø"/>
            </a:pPr>
            <a:r>
              <a:rPr lang="sl-SI" sz="2200" dirty="0"/>
              <a:t>Pravilnik o postopku izvedbe javnih pozivov pri LAS</a:t>
            </a:r>
          </a:p>
        </p:txBody>
      </p:sp>
    </p:spTree>
    <p:extLst>
      <p:ext uri="{BB962C8B-B14F-4D97-AF65-F5344CB8AC3E}">
        <p14:creationId xmlns:p14="http://schemas.microsoft.com/office/powerpoint/2010/main" val="1520997806"/>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402</TotalTime>
  <Words>1473</Words>
  <Application>Microsoft Office PowerPoint</Application>
  <PresentationFormat>Širokozaslonsko</PresentationFormat>
  <Paragraphs>135</Paragraphs>
  <Slides>24</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24</vt:i4>
      </vt:variant>
    </vt:vector>
  </HeadingPairs>
  <TitlesOfParts>
    <vt:vector size="31" baseType="lpstr">
      <vt:lpstr>Arial</vt:lpstr>
      <vt:lpstr>Calibri</vt:lpstr>
      <vt:lpstr>Century Gothic</vt:lpstr>
      <vt:lpstr>Symbol</vt:lpstr>
      <vt:lpstr>Wingdings</vt:lpstr>
      <vt:lpstr>Wingdings 3</vt:lpstr>
      <vt:lpstr>Šelest</vt:lpstr>
      <vt:lpstr>ŠESTI JAVNI POZIV ZA IZBOR OPERACIJ IZ SLR LAS MED SNEŽNIKOM IN NANOSOM</vt:lpstr>
      <vt:lpstr>Vsebina delavnice</vt:lpstr>
      <vt:lpstr>Javni poziv - podlage</vt:lpstr>
      <vt:lpstr>Javni poziv - podlage</vt:lpstr>
      <vt:lpstr>Strategija lokalnega razvoja LAS</vt:lpstr>
      <vt:lpstr>Strategija lokalnega razvoja LAS</vt:lpstr>
      <vt:lpstr>Strategija lokalnega razvoja LAS</vt:lpstr>
      <vt:lpstr>Javni poziv</vt:lpstr>
      <vt:lpstr>Razpisna dokumentacija</vt:lpstr>
      <vt:lpstr>Javni poziv – vloga za prijavo operacije mora vsebovati:</vt:lpstr>
      <vt:lpstr>Javni poziv – vloga za prijavo operacije mora vsebovati:</vt:lpstr>
      <vt:lpstr>Javni poziv – vloga za prijavo operacije mora vsebovati:</vt:lpstr>
      <vt:lpstr>Javni poziv – vloga za prijavo operacije mora vsebovati:</vt:lpstr>
      <vt:lpstr>Javni poziv – posebnosti</vt:lpstr>
      <vt:lpstr>Javni poziv – posebnosti</vt:lpstr>
      <vt:lpstr>Javni poziv – posebnosti</vt:lpstr>
      <vt:lpstr>Javni poziv – posebnosti</vt:lpstr>
      <vt:lpstr>Javni poziv – posebnosti</vt:lpstr>
      <vt:lpstr>Javni poziv – posebnosti</vt:lpstr>
      <vt:lpstr>Javni poziv – posebnosti</vt:lpstr>
      <vt:lpstr>Javni poziv – posebnosti</vt:lpstr>
      <vt:lpstr>Javni poziv – posebnosti</vt:lpstr>
      <vt:lpstr>Informacije o pozivu in svetovanje</vt:lpstr>
      <vt:lpstr>Primer priprave operacije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JAVNI POZIV ZA IZBOR OPERACIJ IZ SLR LAS MED SNEŽNIKOM IN NANOSOM</dc:title>
  <dc:creator>Aleš Zidar</dc:creator>
  <cp:lastModifiedBy>Aleš Zidar</cp:lastModifiedBy>
  <cp:revision>30</cp:revision>
  <dcterms:created xsi:type="dcterms:W3CDTF">2016-12-01T09:27:15Z</dcterms:created>
  <dcterms:modified xsi:type="dcterms:W3CDTF">2022-02-28T10:38:43Z</dcterms:modified>
</cp:coreProperties>
</file>